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8" r:id="rId2"/>
  </p:sldMasterIdLst>
  <p:notesMasterIdLst>
    <p:notesMasterId r:id="rId12"/>
  </p:notesMasterIdLst>
  <p:handoutMasterIdLst>
    <p:handoutMasterId r:id="rId13"/>
  </p:handoutMasterIdLst>
  <p:sldIdLst>
    <p:sldId id="314" r:id="rId3"/>
    <p:sldId id="373" r:id="rId4"/>
    <p:sldId id="383" r:id="rId5"/>
    <p:sldId id="375" r:id="rId6"/>
    <p:sldId id="381" r:id="rId7"/>
    <p:sldId id="382" r:id="rId8"/>
    <p:sldId id="384" r:id="rId9"/>
    <p:sldId id="385" r:id="rId10"/>
    <p:sldId id="386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  <a:srgbClr val="00CC66"/>
    <a:srgbClr val="333399"/>
    <a:srgbClr val="5129FF"/>
    <a:srgbClr val="FF0D0D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878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3C85684-1DEC-4384-9CB6-70CE446EC4D7}" type="datetimeFigureOut">
              <a:rPr lang="en-US"/>
              <a:pPr>
                <a:defRPr/>
              </a:pPr>
              <a:t>9/22/2015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FE5FFCD-925E-4597-8F30-B9E472D283A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16927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3A6F0CA-C5FD-455E-B234-FC9BD9488EF7}" type="datetimeFigureOut">
              <a:rPr lang="en-US"/>
              <a:pPr>
                <a:defRPr/>
              </a:pPr>
              <a:t>9/22/2015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73343A1-8D4A-4005-B1FE-03EF4D48EB2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98915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58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13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194310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676900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1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89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72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5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74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20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06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5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3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7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28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77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2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51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2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685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194310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676900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947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42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98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2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68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76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2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7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2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435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12001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30" name="Line 17"/>
          <p:cNvSpPr>
            <a:spLocks noChangeShapeType="1"/>
          </p:cNvSpPr>
          <p:nvPr/>
        </p:nvSpPr>
        <p:spPr bwMode="auto">
          <a:xfrm>
            <a:off x="0" y="1276350"/>
            <a:ext cx="9144000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031" name="Picture 0" descr="NTA_logo.jp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214313"/>
            <a:ext cx="17160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435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12001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E" sz="2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Line 17"/>
          <p:cNvSpPr>
            <a:spLocks noChangeShapeType="1"/>
          </p:cNvSpPr>
          <p:nvPr/>
        </p:nvSpPr>
        <p:spPr bwMode="auto">
          <a:xfrm>
            <a:off x="0" y="1276350"/>
            <a:ext cx="9144000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E" sz="28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031" name="Picture 8" descr="C:\Documents and Settings\anne.graham\Desktop\NTA Logo Updated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28625"/>
            <a:ext cx="11699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786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762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GB" altLang="en-US" sz="140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85800" y="51435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endParaRPr lang="en-GB" altLang="en-US" sz="26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0" y="12001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0" y="1276350"/>
            <a:ext cx="9144000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-35049" y="1298823"/>
            <a:ext cx="9144000" cy="5486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IE" dirty="0">
              <a:latin typeface="Times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685800" y="175260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GB" altLang="en-US" sz="2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5724525" y="5500688"/>
            <a:ext cx="31146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r>
              <a:rPr lang="en-IE" altLang="en-US" sz="1400" b="1" dirty="0" smtClean="0">
                <a:solidFill>
                  <a:schemeClr val="bg1"/>
                </a:solidFill>
                <a:latin typeface="Verdana" pitchFamily="34" charset="0"/>
              </a:rPr>
              <a:t>September 2015</a:t>
            </a:r>
            <a:endParaRPr lang="en-IE" alt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algn="r" eaLnBrk="1" hangingPunct="1"/>
            <a:r>
              <a:rPr lang="en-IE" altLang="en-US" sz="10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IE" altLang="en-US" sz="1000" b="1" dirty="0">
                <a:solidFill>
                  <a:schemeClr val="bg1"/>
                </a:solidFill>
                <a:latin typeface="Verdana" pitchFamily="34" charset="0"/>
              </a:rPr>
            </a:br>
            <a:endParaRPr lang="en-US" altLang="en-US" sz="7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7" name="Title 10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pPr eaLnBrk="1" hangingPunct="1"/>
            <a:r>
              <a:rPr lang="en-IE" altLang="en-US" sz="3200" dirty="0" smtClean="0">
                <a:solidFill>
                  <a:schemeClr val="bg1"/>
                </a:solidFill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r>
              <a:rPr lang="en-IE" altLang="en-US" sz="3200" dirty="0" smtClean="0">
                <a:solidFill>
                  <a:schemeClr val="bg1"/>
                </a:solidFill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r>
              <a:rPr lang="en-IE" altLang="en-US" sz="3200" dirty="0" smtClean="0">
                <a:solidFill>
                  <a:schemeClr val="bg1"/>
                </a:solidFill>
              </a:rPr>
              <a:t>DART Expansion Programme &amp; DART Underground Project</a:t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r>
              <a:rPr lang="en-IE" altLang="en-US" sz="3200" dirty="0" smtClean="0">
                <a:solidFill>
                  <a:schemeClr val="bg1"/>
                </a:solidFill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endParaRPr lang="en-IE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7724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000" dirty="0"/>
              <a:t>The DART Expansion </a:t>
            </a:r>
            <a:r>
              <a:rPr lang="en-IE" sz="2000" dirty="0" smtClean="0"/>
              <a:t>Programme comprises a major enlargement of the existing DART system and will form a cornerstone of the Dublin region’s future transport system</a:t>
            </a:r>
          </a:p>
          <a:p>
            <a:pPr marL="0" indent="0">
              <a:buNone/>
            </a:pPr>
            <a:endParaRPr lang="en-IE" sz="2000" dirty="0"/>
          </a:p>
          <a:p>
            <a:r>
              <a:rPr lang="en-IE" sz="2000" dirty="0" smtClean="0"/>
              <a:t>DART </a:t>
            </a:r>
            <a:r>
              <a:rPr lang="en-IE" sz="2000" dirty="0"/>
              <a:t>Expansion Programme</a:t>
            </a:r>
          </a:p>
          <a:p>
            <a:pPr lvl="1"/>
            <a:r>
              <a:rPr lang="en-IE" sz="1600" dirty="0"/>
              <a:t>R</a:t>
            </a:r>
            <a:r>
              <a:rPr lang="en-IE" sz="1600" dirty="0" smtClean="0"/>
              <a:t>ail </a:t>
            </a:r>
            <a:r>
              <a:rPr lang="en-IE" sz="1600" dirty="0"/>
              <a:t>tunnel linking the Kildare line west of Heuston Station to the Northern line east of Connolly </a:t>
            </a:r>
            <a:r>
              <a:rPr lang="en-IE" sz="1600" dirty="0" smtClean="0"/>
              <a:t>Station </a:t>
            </a:r>
            <a:r>
              <a:rPr lang="en-IE" sz="1600" i="1" dirty="0" smtClean="0"/>
              <a:t>(known as the DART Underground Project – see below)</a:t>
            </a:r>
            <a:endParaRPr lang="en-IE" sz="1600" i="1" dirty="0"/>
          </a:p>
          <a:p>
            <a:pPr lvl="1"/>
            <a:r>
              <a:rPr lang="en-IE" sz="1600" dirty="0"/>
              <a:t>The extension of electrification to Drogheda, Maynooth, and Hazelhatch</a:t>
            </a:r>
          </a:p>
          <a:p>
            <a:pPr lvl="1"/>
            <a:r>
              <a:rPr lang="en-IE" sz="1600" dirty="0"/>
              <a:t>Completion of 4 tracking of Kildare line</a:t>
            </a:r>
          </a:p>
          <a:p>
            <a:pPr lvl="1"/>
            <a:r>
              <a:rPr lang="en-IE" sz="1600" dirty="0"/>
              <a:t>Expansion of fleet and depot facilities</a:t>
            </a:r>
          </a:p>
          <a:p>
            <a:pPr lvl="1"/>
            <a:r>
              <a:rPr lang="en-IE" sz="1600" dirty="0"/>
              <a:t>Dublin City Centre Re-signalling and new Centralised Traffic Control </a:t>
            </a:r>
            <a:r>
              <a:rPr lang="en-IE" sz="1600" dirty="0" smtClean="0"/>
              <a:t>Centre</a:t>
            </a:r>
          </a:p>
          <a:p>
            <a:pPr lvl="1"/>
            <a:endParaRPr lang="en-IE" sz="1600" dirty="0" smtClean="0"/>
          </a:p>
          <a:p>
            <a:r>
              <a:rPr lang="en-IE" sz="2000" dirty="0" smtClean="0"/>
              <a:t>DART </a:t>
            </a:r>
            <a:r>
              <a:rPr lang="en-IE" sz="2000" dirty="0"/>
              <a:t>Underground Project </a:t>
            </a:r>
          </a:p>
          <a:p>
            <a:pPr lvl="1"/>
            <a:r>
              <a:rPr lang="en-IE" sz="1600" dirty="0"/>
              <a:t>The tunnel section of the programme with stations at Inchicore, Heuston, Christchurch, Saint Stephens Green, Pearse and Docklands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514350"/>
            <a:ext cx="7344816" cy="609600"/>
          </a:xfrm>
        </p:spPr>
        <p:txBody>
          <a:bodyPr/>
          <a:lstStyle/>
          <a:p>
            <a:r>
              <a:rPr lang="en-IE" dirty="0" smtClean="0"/>
              <a:t> DART Expansion Programme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85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DART Expansion Programme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327585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DART Expansion Programme will provide a DART service from Drogheda to Hazelhatch via 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city </a:t>
            </a: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 tunnel and 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second segregated </a:t>
            </a: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DART service operating from Maynooth to Greystones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IE" sz="12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two segregated services will intersect at Pearse station, which will be the main 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passenger interchange</a:t>
            </a:r>
            <a:r>
              <a:rPr lang="en-IE" sz="1200" dirty="0"/>
              <a:t>.</a:t>
            </a:r>
            <a:endParaRPr lang="en-I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DART Underground Project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  <p:sp>
        <p:nvSpPr>
          <p:cNvPr id="3" name="TextBox 2"/>
          <p:cNvSpPr txBox="1"/>
          <p:nvPr/>
        </p:nvSpPr>
        <p:spPr>
          <a:xfrm>
            <a:off x="3131840" y="481316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rgbClr val="00CC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Extent of the DART Underground Project in Green above</a:t>
            </a:r>
            <a:endParaRPr lang="en-IE" sz="1200" dirty="0">
              <a:solidFill>
                <a:srgbClr val="00CC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2843808" y="4509120"/>
            <a:ext cx="288032" cy="3040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156176" y="4221088"/>
            <a:ext cx="72008" cy="592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984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 Case Review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IE" sz="1800" dirty="0"/>
              <a:t>Revised </a:t>
            </a:r>
            <a:r>
              <a:rPr lang="en-IE" sz="1800" dirty="0" smtClean="0"/>
              <a:t>business case completed - key element is the cost benefit analysis (CBA)</a:t>
            </a:r>
          </a:p>
          <a:p>
            <a:pPr lvl="1"/>
            <a:endParaRPr lang="en-IE" sz="1400" dirty="0"/>
          </a:p>
          <a:p>
            <a:r>
              <a:rPr lang="en-IE" sz="1800" dirty="0" smtClean="0"/>
              <a:t>DART </a:t>
            </a:r>
            <a:r>
              <a:rPr lang="en-IE" sz="1800" dirty="0"/>
              <a:t>Expansion Programme</a:t>
            </a:r>
          </a:p>
          <a:p>
            <a:pPr lvl="1"/>
            <a:r>
              <a:rPr lang="en-IE" sz="1400" dirty="0"/>
              <a:t>€4,007 million Capital </a:t>
            </a:r>
            <a:r>
              <a:rPr lang="en-IE" sz="1400" dirty="0" smtClean="0"/>
              <a:t>Cost</a:t>
            </a:r>
            <a:endParaRPr lang="en-IE" sz="1400" dirty="0"/>
          </a:p>
          <a:p>
            <a:pPr lvl="1"/>
            <a:endParaRPr lang="en-IE" sz="1400" dirty="0"/>
          </a:p>
          <a:p>
            <a:r>
              <a:rPr lang="en-IE" sz="1800" dirty="0"/>
              <a:t>DART Underground Project</a:t>
            </a:r>
          </a:p>
          <a:p>
            <a:pPr lvl="1"/>
            <a:r>
              <a:rPr lang="en-IE" sz="1400" dirty="0"/>
              <a:t>€2,994 million Capital </a:t>
            </a:r>
            <a:r>
              <a:rPr lang="en-IE" sz="1400" dirty="0" smtClean="0"/>
              <a:t>Cost</a:t>
            </a:r>
            <a:endParaRPr lang="en-IE" sz="1400" dirty="0"/>
          </a:p>
          <a:p>
            <a:pPr lvl="1"/>
            <a:endParaRPr lang="en-IE" sz="1400" dirty="0"/>
          </a:p>
          <a:p>
            <a:r>
              <a:rPr lang="en-IE" sz="1800" dirty="0" smtClean="0"/>
              <a:t>Strong </a:t>
            </a:r>
            <a:r>
              <a:rPr lang="en-IE" sz="1800" dirty="0"/>
              <a:t>economic case for the DART Expansion Programme </a:t>
            </a:r>
          </a:p>
          <a:p>
            <a:pPr lvl="1"/>
            <a:r>
              <a:rPr lang="en-IE" sz="1400" dirty="0"/>
              <a:t>1.4 Benefit to Cost </a:t>
            </a:r>
            <a:r>
              <a:rPr lang="en-IE" sz="1400" dirty="0" smtClean="0"/>
              <a:t>Ratio</a:t>
            </a:r>
          </a:p>
          <a:p>
            <a:pPr lvl="1"/>
            <a:endParaRPr lang="en-IE" sz="1400" dirty="0"/>
          </a:p>
          <a:p>
            <a:r>
              <a:rPr lang="en-IE" sz="1800" dirty="0"/>
              <a:t>The case for the DART Underground Project without the other elements of the DART Expansion Programme is not as strong</a:t>
            </a:r>
          </a:p>
          <a:p>
            <a:pPr lvl="1"/>
            <a:r>
              <a:rPr lang="en-IE" sz="1400" dirty="0"/>
              <a:t>T</a:t>
            </a:r>
            <a:r>
              <a:rPr lang="en-IE" sz="1400" dirty="0" smtClean="0"/>
              <a:t>he </a:t>
            </a:r>
            <a:r>
              <a:rPr lang="en-IE" sz="1400" dirty="0"/>
              <a:t>benefits generated </a:t>
            </a:r>
            <a:r>
              <a:rPr lang="en-IE" sz="1400" dirty="0" smtClean="0"/>
              <a:t>would be </a:t>
            </a:r>
            <a:r>
              <a:rPr lang="en-IE" sz="1400" dirty="0"/>
              <a:t>less than the overall </a:t>
            </a:r>
            <a:r>
              <a:rPr lang="en-IE" sz="1400" dirty="0" smtClean="0"/>
              <a:t>cost</a:t>
            </a:r>
            <a:endParaRPr lang="en-IE" sz="1400" dirty="0"/>
          </a:p>
          <a:p>
            <a:pPr lvl="1"/>
            <a:r>
              <a:rPr lang="en-IE" sz="1400" dirty="0" smtClean="0"/>
              <a:t>0.8:1 Benefit to Cost Ratio</a:t>
            </a:r>
          </a:p>
          <a:p>
            <a:endParaRPr lang="en-IE" sz="1800" dirty="0" smtClean="0"/>
          </a:p>
          <a:p>
            <a:endParaRPr lang="en-IE" sz="2000" dirty="0"/>
          </a:p>
          <a:p>
            <a:pPr lvl="1"/>
            <a:endParaRPr lang="en-IE" sz="16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xmlns="" val="23148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28792" cy="609600"/>
          </a:xfrm>
        </p:spPr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IE" sz="2000" dirty="0" smtClean="0"/>
              <a:t>It is considered that a lower cost solution for the tunnel is possible – e.g. tunnel to Heuston not </a:t>
            </a:r>
            <a:r>
              <a:rPr lang="en-IE" sz="2000" dirty="0" err="1" smtClean="0"/>
              <a:t>Inchicore</a:t>
            </a:r>
            <a:endParaRPr lang="en-IE" sz="2000" dirty="0" smtClean="0"/>
          </a:p>
          <a:p>
            <a:pPr>
              <a:spcAft>
                <a:spcPts val="1000"/>
              </a:spcAft>
            </a:pPr>
            <a:r>
              <a:rPr lang="en-IE" sz="2000" dirty="0" smtClean="0"/>
              <a:t>Recognising that the scheme could be changed to a lower cost scheme, and that the business case does not justify the project under the current Railway Order, it is intended that the CPO is not activated and that a new Railway Order is sought for a lower cost revised scheme</a:t>
            </a:r>
          </a:p>
          <a:p>
            <a:pPr>
              <a:spcAft>
                <a:spcPts val="1000"/>
              </a:spcAft>
            </a:pPr>
            <a:r>
              <a:rPr lang="en-IE" sz="2000" dirty="0" smtClean="0"/>
              <a:t>Possible alternatives that  will be considered for a revised tunnel follow.  There will be other possible options that will be considered through more detailed analysis</a:t>
            </a:r>
          </a:p>
          <a:p>
            <a:pPr>
              <a:spcAft>
                <a:spcPts val="1000"/>
              </a:spcAft>
            </a:pPr>
            <a:r>
              <a:rPr lang="en-IE" sz="2000" dirty="0" smtClean="0"/>
              <a:t>The DART Expansion Programme remains a key project in the delivery of an integrated rail transport network for the Dublin region</a:t>
            </a:r>
          </a:p>
          <a:p>
            <a:pPr>
              <a:spcAft>
                <a:spcPts val="1000"/>
              </a:spcAft>
            </a:pPr>
            <a:r>
              <a:rPr lang="en-IE" sz="2000" dirty="0" smtClean="0"/>
              <a:t>The Minister for Transport, Tourism &amp; Sport has indicated that the forthcoming Capital Investment Plan will make provision for advancing this expansion programme </a:t>
            </a:r>
          </a:p>
          <a:p>
            <a:pPr>
              <a:spcAft>
                <a:spcPts val="0"/>
              </a:spcAft>
            </a:pPr>
            <a:endParaRPr lang="en-IE" sz="2000" dirty="0" smtClean="0"/>
          </a:p>
          <a:p>
            <a:pPr>
              <a:spcAft>
                <a:spcPts val="0"/>
              </a:spcAft>
            </a:pPr>
            <a:endParaRPr lang="en-IE" sz="2000" dirty="0"/>
          </a:p>
          <a:p>
            <a:pPr>
              <a:spcAft>
                <a:spcPts val="0"/>
              </a:spcAft>
            </a:pPr>
            <a:endParaRPr lang="en-IE" sz="2000" dirty="0" smtClean="0"/>
          </a:p>
          <a:p>
            <a:endParaRPr lang="en-IE" sz="2000" dirty="0" smtClean="0"/>
          </a:p>
          <a:p>
            <a:pPr lvl="1"/>
            <a:endParaRPr lang="en-IE" sz="1600" dirty="0"/>
          </a:p>
          <a:p>
            <a:endParaRPr lang="en-IE" sz="2000" dirty="0"/>
          </a:p>
          <a:p>
            <a:pPr lvl="1"/>
            <a:endParaRPr lang="en-IE" sz="16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xmlns="" val="8682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Alternative 1- Tunnel to Heuston not </a:t>
            </a:r>
            <a:r>
              <a:rPr lang="en-IE" dirty="0" err="1" smtClean="0"/>
              <a:t>Inchicore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</p:spTree>
    <p:extLst>
      <p:ext uri="{BB962C8B-B14F-4D97-AF65-F5344CB8AC3E}">
        <p14:creationId xmlns:p14="http://schemas.microsoft.com/office/powerpoint/2010/main" xmlns="" val="39812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Alternative 2 – Tunnel only between Heuston and Pearse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</p:spTree>
    <p:extLst>
      <p:ext uri="{BB962C8B-B14F-4D97-AF65-F5344CB8AC3E}">
        <p14:creationId xmlns:p14="http://schemas.microsoft.com/office/powerpoint/2010/main" xmlns="" val="9847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Alternative 3 – Shorter Tunnel and Fewer Stations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669" y="1600200"/>
            <a:ext cx="6356661" cy="4495800"/>
          </a:xfrm>
        </p:spPr>
      </p:pic>
    </p:spTree>
    <p:extLst>
      <p:ext uri="{BB962C8B-B14F-4D97-AF65-F5344CB8AC3E}">
        <p14:creationId xmlns:p14="http://schemas.microsoft.com/office/powerpoint/2010/main" xmlns="" val="9847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436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Blank Presentation</vt:lpstr>
      <vt:lpstr>1_Blank Presentation</vt:lpstr>
      <vt:lpstr>  DART Expansion Programme &amp; DART Underground Project  </vt:lpstr>
      <vt:lpstr> DART Expansion Programme</vt:lpstr>
      <vt:lpstr>DART Expansion Programme</vt:lpstr>
      <vt:lpstr>DART Underground Project</vt:lpstr>
      <vt:lpstr>Business Case Review</vt:lpstr>
      <vt:lpstr>Conclusion</vt:lpstr>
      <vt:lpstr>Alternative 1- Tunnel to Heuston not Inchicore </vt:lpstr>
      <vt:lpstr>Alternative 2 – Tunnel only between Heuston and Pearse</vt:lpstr>
      <vt:lpstr>Alternative 3 – Shorter Tunnel and Fewer Stations</vt:lpstr>
    </vt:vector>
  </TitlesOfParts>
  <Company>Irish International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</dc:title>
  <dc:creator>Tony Gold</dc:creator>
  <cp:lastModifiedBy>kenny_b</cp:lastModifiedBy>
  <cp:revision>397</cp:revision>
  <cp:lastPrinted>2015-09-16T09:37:46Z</cp:lastPrinted>
  <dcterms:created xsi:type="dcterms:W3CDTF">2009-12-03T11:00:45Z</dcterms:created>
  <dcterms:modified xsi:type="dcterms:W3CDTF">2015-09-22T17:10:34Z</dcterms:modified>
</cp:coreProperties>
</file>